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8"/>
  </p:notesMasterIdLst>
  <p:sldIdLst>
    <p:sldId id="256" r:id="rId2"/>
    <p:sldId id="264" r:id="rId3"/>
    <p:sldId id="265" r:id="rId4"/>
    <p:sldId id="266" r:id="rId5"/>
    <p:sldId id="267" r:id="rId6"/>
    <p:sldId id="268" r:id="rId7"/>
    <p:sldId id="269" r:id="rId8"/>
    <p:sldId id="270" r:id="rId9"/>
    <p:sldId id="271" r:id="rId10"/>
    <p:sldId id="272" r:id="rId11"/>
    <p:sldId id="258" r:id="rId12"/>
    <p:sldId id="259" r:id="rId13"/>
    <p:sldId id="260" r:id="rId14"/>
    <p:sldId id="261" r:id="rId15"/>
    <p:sldId id="262" r:id="rId16"/>
    <p:sldId id="263" r:id="rId1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590" autoAdjust="0"/>
    <p:restoredTop sz="94737" autoAdjust="0"/>
  </p:normalViewPr>
  <p:slideViewPr>
    <p:cSldViewPr snapToObjects="1">
      <p:cViewPr varScale="1">
        <p:scale>
          <a:sx n="121" d="100"/>
          <a:sy n="121" d="100"/>
        </p:scale>
        <p:origin x="-36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esProps" Target="presProps.xml"/><Relationship Id="rId4" Type="http://schemas.openxmlformats.org/officeDocument/2006/relationships/slide" Target="slides/slide3.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298406-7EE2-3F46-9BD8-73572810E601}" type="datetimeFigureOut">
              <a:rPr lang="fr-FR" smtClean="0"/>
              <a:pPr/>
              <a:t>10/05/11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3E11D8-26EE-EC48-8A49-B283BE1859D1}" type="slidenum">
              <a:rPr lang="fr-FR" smtClean="0"/>
              <a:pPr/>
              <a:t>‹#›</a:t>
            </a:fld>
            <a:endParaRPr lang="fr-FR"/>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245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dirty="0" smtClean="0">
                <a:ea typeface="ＭＳ Ｐゴシック" pitchFamily="-111" charset="-128"/>
                <a:cs typeface="ＭＳ Ｐゴシック" pitchFamily="-111" charset="-128"/>
              </a:rPr>
              <a:t>Copyright – spécialistes - répertoires</a:t>
            </a:r>
          </a:p>
        </p:txBody>
      </p:sp>
      <p:sp>
        <p:nvSpPr>
          <p:cNvPr id="24580"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C7E9E61-9D88-4044-BBBE-6DC08C81EFAB}" type="slidenum">
              <a:rPr lang="fr-FR" smtClean="0">
                <a:latin typeface="Arial" pitchFamily="-111" charset="0"/>
                <a:ea typeface="ＭＳ Ｐゴシック" pitchFamily="-111" charset="-128"/>
                <a:cs typeface="ＭＳ Ｐゴシック" pitchFamily="-111" charset="-128"/>
              </a:rPr>
              <a:pPr/>
              <a:t>11</a:t>
            </a:fld>
            <a:endParaRPr lang="fr-FR" smtClean="0">
              <a:latin typeface="Arial" pitchFamily="-111" charset="0"/>
              <a:ea typeface="ＭＳ Ｐゴシック" pitchFamily="-111" charset="-128"/>
              <a:cs typeface="ＭＳ Ｐゴシック" pitchFamily="-11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Diapositive de titr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ctangle à coins arrondis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us-titr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CA"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DB76783A-E7F9-4646-ADAE-BBE928F71732}" type="datetimeFigureOut">
              <a:rPr lang="fr-FR" smtClean="0"/>
              <a:pPr/>
              <a:t>10/05/11</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29" name="Espace réservé du numéro de diapositive 28"/>
          <p:cNvSpPr>
            <a:spLocks noGrp="1"/>
          </p:cNvSpPr>
          <p:nvPr>
            <p:ph type="sldNum" sz="quarter" idx="12"/>
          </p:nvPr>
        </p:nvSpPr>
        <p:spPr/>
        <p:txBody>
          <a:bodyPr lIns="0" tIns="0" rIns="0" bIns="0">
            <a:noAutofit/>
          </a:bodyPr>
          <a:lstStyle>
            <a:lvl1pPr>
              <a:defRPr sz="1400">
                <a:solidFill>
                  <a:srgbClr val="FFFFFF"/>
                </a:solidFill>
              </a:defRPr>
            </a:lvl1pPr>
          </a:lstStyle>
          <a:p>
            <a:fld id="{DBFDCA1B-1B53-F247-A72F-E8E43356861A}" type="slidenum">
              <a:rPr lang="fr-FR" smtClean="0"/>
              <a:pPr/>
              <a:t>‹#›</a:t>
            </a:fld>
            <a:endParaRPr lang="fr-F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fr-CA" smtClean="0"/>
              <a:t>Cliquez et modifiez le titre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A" smtClean="0"/>
              <a:t>Cliquez et modifiez le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e la date 3"/>
          <p:cNvSpPr>
            <a:spLocks noGrp="1"/>
          </p:cNvSpPr>
          <p:nvPr>
            <p:ph type="dt" sz="half" idx="10"/>
          </p:nvPr>
        </p:nvSpPr>
        <p:spPr/>
        <p:txBody>
          <a:bodyPr/>
          <a:lstStyle/>
          <a:p>
            <a:fld id="{DB76783A-E7F9-4646-ADAE-BBE928F71732}"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BFDCA1B-1B53-F247-A72F-E8E43356861A}"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41"/>
            <a:ext cx="2011680" cy="5851525"/>
          </a:xfrm>
        </p:spPr>
        <p:txBody>
          <a:bodyPr vert="eaVert"/>
          <a:lstStyle/>
          <a:p>
            <a:r>
              <a:rPr kumimoji="0" lang="fr-CA" smtClean="0"/>
              <a:t>Cliquez et modifiez le titre</a:t>
            </a:r>
            <a:endParaRPr kumimoji="0" lang="en-US"/>
          </a:p>
        </p:txBody>
      </p:sp>
      <p:sp>
        <p:nvSpPr>
          <p:cNvPr id="3" name="Espace réservé du texte vertical 2"/>
          <p:cNvSpPr>
            <a:spLocks noGrp="1"/>
          </p:cNvSpPr>
          <p:nvPr>
            <p:ph type="body" orient="vert" idx="1"/>
          </p:nvPr>
        </p:nvSpPr>
        <p:spPr>
          <a:xfrm>
            <a:off x="914400" y="274640"/>
            <a:ext cx="5562600" cy="5851525"/>
          </a:xfrm>
        </p:spPr>
        <p:txBody>
          <a:bodyPr vert="eaVert"/>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4" name="Espace réservé de la date 3"/>
          <p:cNvSpPr>
            <a:spLocks noGrp="1"/>
          </p:cNvSpPr>
          <p:nvPr>
            <p:ph type="dt" sz="half" idx="10"/>
          </p:nvPr>
        </p:nvSpPr>
        <p:spPr/>
        <p:txBody>
          <a:bodyPr/>
          <a:lstStyle/>
          <a:p>
            <a:fld id="{DB76783A-E7F9-4646-ADAE-BBE928F71732}"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BFDCA1B-1B53-F247-A72F-E8E43356861A}"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A" smtClean="0"/>
              <a:t>Cliquez et modifiez le titre</a:t>
            </a:r>
            <a:endParaRPr kumimoji="0" lang="en-US"/>
          </a:p>
        </p:txBody>
      </p:sp>
      <p:sp>
        <p:nvSpPr>
          <p:cNvPr id="4" name="Espace réservé de la date 3"/>
          <p:cNvSpPr>
            <a:spLocks noGrp="1"/>
          </p:cNvSpPr>
          <p:nvPr>
            <p:ph type="dt" sz="half" idx="10"/>
          </p:nvPr>
        </p:nvSpPr>
        <p:spPr/>
        <p:txBody>
          <a:bodyPr/>
          <a:lstStyle/>
          <a:p>
            <a:fld id="{DB76783A-E7F9-4646-ADAE-BBE928F71732}" type="datetimeFigureOut">
              <a:rPr lang="fr-FR" smtClean="0"/>
              <a:pPr/>
              <a:t>10/05/11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BFDCA1B-1B53-F247-A72F-E8E43356861A}" type="slidenum">
              <a:rPr lang="fr-FR" smtClean="0"/>
              <a:pPr/>
              <a:t>‹#›</a:t>
            </a:fld>
            <a:endParaRPr lang="fr-FR"/>
          </a:p>
        </p:txBody>
      </p:sp>
      <p:sp>
        <p:nvSpPr>
          <p:cNvPr id="8" name="Espace réservé du contenu 7"/>
          <p:cNvSpPr>
            <a:spLocks noGrp="1"/>
          </p:cNvSpPr>
          <p:nvPr>
            <p:ph sz="quarter" idx="1"/>
          </p:nvPr>
        </p:nvSpPr>
        <p:spPr>
          <a:xfrm>
            <a:off x="914400" y="1447800"/>
            <a:ext cx="7772400" cy="4572000"/>
          </a:xfrm>
        </p:spPr>
        <p:txBody>
          <a:bodyPr vert="horz"/>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En-tête de sec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ctangle à coins arrondis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fr-CA" smtClean="0"/>
              <a:t>Cliquez et modifiez le titre</a:t>
            </a:r>
            <a:endParaRPr kumimoji="0" lang="en-US"/>
          </a:p>
        </p:txBody>
      </p:sp>
      <p:sp>
        <p:nvSpPr>
          <p:cNvPr id="3" name="Espace réservé du texte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A" smtClean="0"/>
              <a:t>Cliquez pour modifier les styles du texte du masque</a:t>
            </a:r>
          </a:p>
        </p:txBody>
      </p:sp>
      <p:sp>
        <p:nvSpPr>
          <p:cNvPr id="4" name="Espace réservé de la date 3"/>
          <p:cNvSpPr>
            <a:spLocks noGrp="1"/>
          </p:cNvSpPr>
          <p:nvPr>
            <p:ph type="dt" sz="half" idx="10"/>
          </p:nvPr>
        </p:nvSpPr>
        <p:spPr/>
        <p:txBody>
          <a:bodyPr/>
          <a:lstStyle/>
          <a:p>
            <a:fld id="{DB76783A-E7F9-4646-ADAE-BBE928F71732}" type="datetimeFigureOut">
              <a:rPr lang="fr-FR" smtClean="0"/>
              <a:pPr/>
              <a:t>10/05/11</a:t>
            </a:fld>
            <a:endParaRPr lang="fr-FR"/>
          </a:p>
        </p:txBody>
      </p:sp>
      <p:sp>
        <p:nvSpPr>
          <p:cNvPr id="5" name="Espace réservé du pied de page 4"/>
          <p:cNvSpPr>
            <a:spLocks noGrp="1"/>
          </p:cNvSpPr>
          <p:nvPr>
            <p:ph type="ftr" sz="quarter" idx="11"/>
          </p:nvPr>
        </p:nvSpPr>
        <p:spPr>
          <a:xfrm>
            <a:off x="800100" y="6172200"/>
            <a:ext cx="4000500" cy="457200"/>
          </a:xfrm>
        </p:spPr>
        <p:txBody>
          <a:bodyPr/>
          <a:lstStyle/>
          <a:p>
            <a:endParaRPr lang="fr-F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146304" y="6208776"/>
            <a:ext cx="457200" cy="457200"/>
          </a:xfrm>
        </p:spPr>
        <p:txBody>
          <a:bodyPr/>
          <a:lstStyle/>
          <a:p>
            <a:fld id="{DBFDCA1B-1B53-F247-A72F-E8E43356861A}"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A" smtClean="0"/>
              <a:t>Cliquez et modifiez le titre</a:t>
            </a:r>
            <a:endParaRPr kumimoji="0" lang="en-US"/>
          </a:p>
        </p:txBody>
      </p:sp>
      <p:sp>
        <p:nvSpPr>
          <p:cNvPr id="5" name="Espace réservé de la date 4"/>
          <p:cNvSpPr>
            <a:spLocks noGrp="1"/>
          </p:cNvSpPr>
          <p:nvPr>
            <p:ph type="dt" sz="half" idx="10"/>
          </p:nvPr>
        </p:nvSpPr>
        <p:spPr/>
        <p:txBody>
          <a:bodyPr/>
          <a:lstStyle/>
          <a:p>
            <a:fld id="{DB76783A-E7F9-4646-ADAE-BBE928F71732}" type="datetimeFigureOut">
              <a:rPr lang="fr-FR" smtClean="0"/>
              <a:pPr/>
              <a:t>10/05/11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BFDCA1B-1B53-F247-A72F-E8E43356861A}" type="slidenum">
              <a:rPr lang="fr-FR" smtClean="0"/>
              <a:pPr/>
              <a:t>‹#›</a:t>
            </a:fld>
            <a:endParaRPr lang="fr-FR"/>
          </a:p>
        </p:txBody>
      </p:sp>
      <p:sp>
        <p:nvSpPr>
          <p:cNvPr id="9" name="Espace réservé du contenu 8"/>
          <p:cNvSpPr>
            <a:spLocks noGrp="1"/>
          </p:cNvSpPr>
          <p:nvPr>
            <p:ph sz="quarter" idx="1"/>
          </p:nvPr>
        </p:nvSpPr>
        <p:spPr>
          <a:xfrm>
            <a:off x="914400" y="1447800"/>
            <a:ext cx="3749040" cy="4572000"/>
          </a:xfrm>
        </p:spPr>
        <p:txBody>
          <a:bodyPr vert="horz"/>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11" name="Espace réservé du contenu 10"/>
          <p:cNvSpPr>
            <a:spLocks noGrp="1"/>
          </p:cNvSpPr>
          <p:nvPr>
            <p:ph sz="quarter" idx="2"/>
          </p:nvPr>
        </p:nvSpPr>
        <p:spPr>
          <a:xfrm>
            <a:off x="4933950" y="1447800"/>
            <a:ext cx="3749040" cy="4572000"/>
          </a:xfrm>
        </p:spPr>
        <p:txBody>
          <a:bodyPr vert="horz"/>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914400" y="273050"/>
            <a:ext cx="7772400" cy="1143000"/>
          </a:xfrm>
        </p:spPr>
        <p:txBody>
          <a:bodyPr anchor="b" anchorCtr="0"/>
          <a:lstStyle>
            <a:lvl1pPr>
              <a:defRPr/>
            </a:lvl1pPr>
          </a:lstStyle>
          <a:p>
            <a:r>
              <a:rPr kumimoji="0" lang="fr-CA" smtClean="0"/>
              <a:t>Cliquez et modifiez le titre</a:t>
            </a:r>
            <a:endParaRPr kumimoji="0" lang="en-US"/>
          </a:p>
        </p:txBody>
      </p:sp>
      <p:sp>
        <p:nvSpPr>
          <p:cNvPr id="3" name="Espace réservé du texte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CA" smtClean="0"/>
              <a:t>Cliquez pour modifier les styles du texte du masque</a:t>
            </a:r>
          </a:p>
        </p:txBody>
      </p:sp>
      <p:sp>
        <p:nvSpPr>
          <p:cNvPr id="4" name="Espace réservé du texte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fr-CA" smtClean="0"/>
              <a:t>Cliquez pour modifier les styles du texte du masque</a:t>
            </a:r>
          </a:p>
        </p:txBody>
      </p:sp>
      <p:sp>
        <p:nvSpPr>
          <p:cNvPr id="7" name="Espace réservé de la date 6"/>
          <p:cNvSpPr>
            <a:spLocks noGrp="1"/>
          </p:cNvSpPr>
          <p:nvPr>
            <p:ph type="dt" sz="half" idx="10"/>
          </p:nvPr>
        </p:nvSpPr>
        <p:spPr/>
        <p:txBody>
          <a:bodyPr/>
          <a:lstStyle/>
          <a:p>
            <a:fld id="{DB76783A-E7F9-4646-ADAE-BBE928F71732}" type="datetimeFigureOut">
              <a:rPr lang="fr-FR" smtClean="0"/>
              <a:pPr/>
              <a:t>10/05/11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BFDCA1B-1B53-F247-A72F-E8E43356861A}" type="slidenum">
              <a:rPr lang="fr-FR" smtClean="0"/>
              <a:pPr/>
              <a:t>‹#›</a:t>
            </a:fld>
            <a:endParaRPr lang="fr-FR"/>
          </a:p>
        </p:txBody>
      </p:sp>
      <p:sp>
        <p:nvSpPr>
          <p:cNvPr id="11" name="Espace réservé du contenu 10"/>
          <p:cNvSpPr>
            <a:spLocks noGrp="1"/>
          </p:cNvSpPr>
          <p:nvPr>
            <p:ph sz="half" idx="2"/>
          </p:nvPr>
        </p:nvSpPr>
        <p:spPr>
          <a:xfrm>
            <a:off x="914400" y="2247900"/>
            <a:ext cx="3733800" cy="3886200"/>
          </a:xfrm>
        </p:spPr>
        <p:txBody>
          <a:bodyPr vert="horz"/>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
        <p:nvSpPr>
          <p:cNvPr id="13" name="Espace réservé du contenu 12"/>
          <p:cNvSpPr>
            <a:spLocks noGrp="1"/>
          </p:cNvSpPr>
          <p:nvPr>
            <p:ph sz="half" idx="4"/>
          </p:nvPr>
        </p:nvSpPr>
        <p:spPr>
          <a:xfrm>
            <a:off x="4953000" y="2247900"/>
            <a:ext cx="3733800" cy="3886200"/>
          </a:xfrm>
        </p:spPr>
        <p:txBody>
          <a:bodyPr vert="horz"/>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A" smtClean="0"/>
              <a:t>Cliquez et modifiez le titre</a:t>
            </a:r>
            <a:endParaRPr kumimoji="0" lang="en-US"/>
          </a:p>
        </p:txBody>
      </p:sp>
      <p:sp>
        <p:nvSpPr>
          <p:cNvPr id="3" name="Espace réservé de la date 2"/>
          <p:cNvSpPr>
            <a:spLocks noGrp="1"/>
          </p:cNvSpPr>
          <p:nvPr>
            <p:ph type="dt" sz="half" idx="10"/>
          </p:nvPr>
        </p:nvSpPr>
        <p:spPr/>
        <p:txBody>
          <a:bodyPr/>
          <a:lstStyle/>
          <a:p>
            <a:fld id="{DB76783A-E7F9-4646-ADAE-BBE928F71732}" type="datetimeFigureOut">
              <a:rPr lang="fr-FR" smtClean="0"/>
              <a:pPr/>
              <a:t>10/05/11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BFDCA1B-1B53-F247-A72F-E8E43356861A}"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B76783A-E7F9-4646-ADAE-BBE928F71732}" type="datetimeFigureOut">
              <a:rPr lang="fr-FR" smtClean="0"/>
              <a:pPr/>
              <a:t>10/05/11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BFDCA1B-1B53-F247-A72F-E8E43356861A}"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ectangle à coins arrondis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914400" y="273050"/>
            <a:ext cx="7772400" cy="1143000"/>
          </a:xfrm>
        </p:spPr>
        <p:txBody>
          <a:bodyPr anchor="b" anchorCtr="0"/>
          <a:lstStyle>
            <a:lvl1pPr algn="l">
              <a:buNone/>
              <a:defRPr sz="4000" b="0"/>
            </a:lvl1pPr>
          </a:lstStyle>
          <a:p>
            <a:r>
              <a:rPr kumimoji="0" lang="fr-CA" smtClean="0"/>
              <a:t>Cliquez et modifiez le titre</a:t>
            </a:r>
            <a:endParaRPr kumimoji="0" lang="en-US"/>
          </a:p>
        </p:txBody>
      </p:sp>
      <p:sp>
        <p:nvSpPr>
          <p:cNvPr id="3" name="Espace réservé du texte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fr-CA" smtClean="0"/>
              <a:t>Cliquez pour modifier les styles du texte du masque</a:t>
            </a:r>
          </a:p>
        </p:txBody>
      </p:sp>
      <p:sp>
        <p:nvSpPr>
          <p:cNvPr id="5" name="Espace réservé de la date 4"/>
          <p:cNvSpPr>
            <a:spLocks noGrp="1"/>
          </p:cNvSpPr>
          <p:nvPr>
            <p:ph type="dt" sz="half" idx="10"/>
          </p:nvPr>
        </p:nvSpPr>
        <p:spPr/>
        <p:txBody>
          <a:bodyPr/>
          <a:lstStyle/>
          <a:p>
            <a:fld id="{DB76783A-E7F9-4646-ADAE-BBE928F71732}" type="datetimeFigureOut">
              <a:rPr lang="fr-FR" smtClean="0"/>
              <a:pPr/>
              <a:t>10/05/11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BFDCA1B-1B53-F247-A72F-E8E43356861A}" type="slidenum">
              <a:rPr lang="fr-FR" smtClean="0"/>
              <a:pPr/>
              <a:t>‹#›</a:t>
            </a:fld>
            <a:endParaRPr lang="fr-FR"/>
          </a:p>
        </p:txBody>
      </p:sp>
      <p:sp>
        <p:nvSpPr>
          <p:cNvPr id="11" name="Espace réservé du contenu 10"/>
          <p:cNvSpPr>
            <a:spLocks noGrp="1"/>
          </p:cNvSpPr>
          <p:nvPr>
            <p:ph sz="quarter" idx="1"/>
          </p:nvPr>
        </p:nvSpPr>
        <p:spPr>
          <a:xfrm>
            <a:off x="2971800" y="1600200"/>
            <a:ext cx="5715000" cy="4495800"/>
          </a:xfrm>
        </p:spPr>
        <p:txBody>
          <a:bodyPr vert="horz"/>
          <a:lstStyle/>
          <a:p>
            <a:pPr lvl="0" eaLnBrk="1" latinLnBrk="0" hangingPunct="1"/>
            <a:r>
              <a:rPr lang="fr-CA" smtClean="0"/>
              <a:t>Cliquez pour modifier les styles du texte du masque</a:t>
            </a:r>
          </a:p>
          <a:p>
            <a:pPr lvl="1" eaLnBrk="1" latinLnBrk="0" hangingPunct="1"/>
            <a:r>
              <a:rPr lang="fr-CA" smtClean="0"/>
              <a:t>Deuxième niveau</a:t>
            </a:r>
          </a:p>
          <a:p>
            <a:pPr lvl="2" eaLnBrk="1" latinLnBrk="0" hangingPunct="1"/>
            <a:r>
              <a:rPr lang="fr-CA" smtClean="0"/>
              <a:t>Troisième niveau</a:t>
            </a:r>
          </a:p>
          <a:p>
            <a:pPr lvl="3" eaLnBrk="1" latinLnBrk="0" hangingPunct="1"/>
            <a:r>
              <a:rPr lang="fr-CA" smtClean="0"/>
              <a:t>Quatrième niveau</a:t>
            </a:r>
          </a:p>
          <a:p>
            <a:pPr lvl="4" eaLnBrk="1" latinLnBrk="0" hangingPunct="1"/>
            <a:r>
              <a:rPr lang="fr-CA" smtClean="0"/>
              <a:t>Cinquième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fr-CA" smtClean="0"/>
              <a:t>Cliquez et modifiez le titre</a:t>
            </a:r>
            <a:endParaRPr kumimoji="0" lang="en-US"/>
          </a:p>
        </p:txBody>
      </p:sp>
      <p:sp>
        <p:nvSpPr>
          <p:cNvPr id="4" name="Espace réservé du texte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fr-CA" smtClean="0"/>
              <a:t>Cliquez pour modifier les styles du texte du masque</a:t>
            </a:r>
          </a:p>
        </p:txBody>
      </p:sp>
      <p:sp>
        <p:nvSpPr>
          <p:cNvPr id="5" name="Espace réservé de la date 4"/>
          <p:cNvSpPr>
            <a:spLocks noGrp="1"/>
          </p:cNvSpPr>
          <p:nvPr>
            <p:ph type="dt" sz="half" idx="10"/>
          </p:nvPr>
        </p:nvSpPr>
        <p:spPr/>
        <p:txBody>
          <a:bodyPr/>
          <a:lstStyle/>
          <a:p>
            <a:fld id="{DB76783A-E7F9-4646-ADAE-BBE928F71732}" type="datetimeFigureOut">
              <a:rPr lang="fr-FR" smtClean="0"/>
              <a:pPr/>
              <a:t>10/05/11</a:t>
            </a:fld>
            <a:endParaRPr lang="fr-FR"/>
          </a:p>
        </p:txBody>
      </p:sp>
      <p:sp>
        <p:nvSpPr>
          <p:cNvPr id="6" name="Espace réservé du pied de page 5"/>
          <p:cNvSpPr>
            <a:spLocks noGrp="1"/>
          </p:cNvSpPr>
          <p:nvPr>
            <p:ph type="ftr" sz="quarter" idx="11"/>
          </p:nvPr>
        </p:nvSpPr>
        <p:spPr>
          <a:xfrm>
            <a:off x="914400" y="6172200"/>
            <a:ext cx="3886200" cy="457200"/>
          </a:xfrm>
        </p:spPr>
        <p:txBody>
          <a:bodyPr/>
          <a:lstStyle/>
          <a:p>
            <a:endParaRPr lang="fr-FR"/>
          </a:p>
        </p:txBody>
      </p:sp>
      <p:sp>
        <p:nvSpPr>
          <p:cNvPr id="7" name="Espace réservé du numéro de diapositive 6"/>
          <p:cNvSpPr>
            <a:spLocks noGrp="1"/>
          </p:cNvSpPr>
          <p:nvPr>
            <p:ph type="sldNum" sz="quarter" idx="12"/>
          </p:nvPr>
        </p:nvSpPr>
        <p:spPr>
          <a:xfrm>
            <a:off x="146304" y="6208776"/>
            <a:ext cx="457200" cy="457200"/>
          </a:xfrm>
        </p:spPr>
        <p:txBody>
          <a:bodyPr/>
          <a:lstStyle/>
          <a:p>
            <a:fld id="{DBFDCA1B-1B53-F247-A72F-E8E43356861A}" type="slidenum">
              <a:rPr lang="fr-FR" smtClean="0"/>
              <a:pPr/>
              <a:t>‹#›</a:t>
            </a:fld>
            <a:endParaRPr lang="fr-FR"/>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Espace réservé pour une imag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fr-CA" smtClean="0"/>
              <a:t>Cliquez sur l'icône pour ajouter une image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ctangle à coins arrondis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Espace réservé du titre 21"/>
          <p:cNvSpPr>
            <a:spLocks noGrp="1"/>
          </p:cNvSpPr>
          <p:nvPr>
            <p:ph type="title"/>
          </p:nvPr>
        </p:nvSpPr>
        <p:spPr>
          <a:xfrm>
            <a:off x="914400" y="274638"/>
            <a:ext cx="7772400" cy="1143000"/>
          </a:xfrm>
          <a:prstGeom prst="rect">
            <a:avLst/>
          </a:prstGeom>
        </p:spPr>
        <p:txBody>
          <a:bodyPr bIns="91440" anchor="b" anchorCtr="0">
            <a:normAutofit/>
          </a:bodyPr>
          <a:lstStyle/>
          <a:p>
            <a:r>
              <a:rPr kumimoji="0" lang="fr-CA" smtClean="0"/>
              <a:t>Cliquez et modifiez le titre</a:t>
            </a:r>
            <a:endParaRPr kumimoji="0" lang="en-US"/>
          </a:p>
        </p:txBody>
      </p:sp>
      <p:sp>
        <p:nvSpPr>
          <p:cNvPr id="13" name="Espace réservé du texte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fr-CA" smtClean="0"/>
              <a:t>Cliquez pour modifier les styles du texte du masque</a:t>
            </a:r>
          </a:p>
          <a:p>
            <a:pPr lvl="1" eaLnBrk="1" latinLnBrk="0" hangingPunct="1"/>
            <a:r>
              <a:rPr kumimoji="0" lang="fr-CA" smtClean="0"/>
              <a:t>Deuxième niveau</a:t>
            </a:r>
          </a:p>
          <a:p>
            <a:pPr lvl="2" eaLnBrk="1" latinLnBrk="0" hangingPunct="1"/>
            <a:r>
              <a:rPr kumimoji="0" lang="fr-CA" smtClean="0"/>
              <a:t>Troisième niveau</a:t>
            </a:r>
          </a:p>
          <a:p>
            <a:pPr lvl="3" eaLnBrk="1" latinLnBrk="0" hangingPunct="1"/>
            <a:r>
              <a:rPr kumimoji="0" lang="fr-CA" smtClean="0"/>
              <a:t>Quatrième niveau</a:t>
            </a:r>
          </a:p>
          <a:p>
            <a:pPr lvl="4" eaLnBrk="1" latinLnBrk="0" hangingPunct="1"/>
            <a:r>
              <a:rPr kumimoji="0" lang="fr-CA" smtClean="0"/>
              <a:t>Cinquième niveau</a:t>
            </a:r>
            <a:endParaRPr kumimoji="0" lang="en-US"/>
          </a:p>
        </p:txBody>
      </p:sp>
      <p:sp>
        <p:nvSpPr>
          <p:cNvPr id="14" name="Espace réservé de la date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B76783A-E7F9-4646-ADAE-BBE928F71732}" type="datetimeFigureOut">
              <a:rPr lang="fr-FR" smtClean="0"/>
              <a:pPr/>
              <a:t>10/05/11</a:t>
            </a:fld>
            <a:endParaRPr lang="fr-FR"/>
          </a:p>
        </p:txBody>
      </p:sp>
      <p:sp>
        <p:nvSpPr>
          <p:cNvPr id="3" name="Espace réservé du pied de page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fr-FR"/>
          </a:p>
        </p:txBody>
      </p:sp>
      <p:sp>
        <p:nvSpPr>
          <p:cNvPr id="23" name="Espace réservé du numéro de diapositive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BFDCA1B-1B53-F247-A72F-E8E43356861A}"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sciencescitoyennes.or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jacques.testart.free.fr/index.php?category/democrati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normAutofit lnSpcReduction="10000"/>
          </a:bodyPr>
          <a:lstStyle/>
          <a:p>
            <a:r>
              <a:rPr lang="fr-FR" dirty="0" smtClean="0"/>
              <a:t>Colloque Une autre science est possible: science collaborative, science ouverte, science engagée, contre la marchandisation du savoir</a:t>
            </a:r>
          </a:p>
          <a:p>
            <a:r>
              <a:rPr lang="fr-FR" dirty="0" smtClean="0"/>
              <a:t>Florence Piron, mai 2011</a:t>
            </a:r>
            <a:endParaRPr lang="fr-FR" dirty="0"/>
          </a:p>
        </p:txBody>
      </p:sp>
      <p:sp>
        <p:nvSpPr>
          <p:cNvPr id="2" name="Titre 1"/>
          <p:cNvSpPr>
            <a:spLocks noGrp="1"/>
          </p:cNvSpPr>
          <p:nvPr>
            <p:ph type="ctrTitle"/>
          </p:nvPr>
        </p:nvSpPr>
        <p:spPr/>
        <p:txBody>
          <a:bodyPr/>
          <a:lstStyle/>
          <a:p>
            <a:r>
              <a:rPr lang="fr-FR" dirty="0" smtClean="0"/>
              <a:t>Éthique des sciences et démocratie scientifique</a:t>
            </a:r>
            <a:endParaRPr lang="fr-F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Créer un espace permanent de débat public sur les politiques scientifiques</a:t>
            </a:r>
            <a:endParaRPr lang="fr-FR" dirty="0"/>
          </a:p>
        </p:txBody>
      </p:sp>
      <p:sp>
        <p:nvSpPr>
          <p:cNvPr id="3" name="Espace réservé du contenu 2"/>
          <p:cNvSpPr>
            <a:spLocks noGrp="1"/>
          </p:cNvSpPr>
          <p:nvPr>
            <p:ph sz="quarter" idx="1"/>
          </p:nvPr>
        </p:nvSpPr>
        <p:spPr/>
        <p:txBody>
          <a:bodyPr>
            <a:normAutofit lnSpcReduction="10000"/>
          </a:bodyPr>
          <a:lstStyle/>
          <a:p>
            <a:r>
              <a:rPr lang="fr-FR" dirty="0" smtClean="0"/>
              <a:t>E</a:t>
            </a:r>
            <a:r>
              <a:rPr lang="fr-FR" dirty="0" smtClean="0"/>
              <a:t>t non pas simplement sur des enjeux scientifiques décidés par les promoteurs de la démocratie scientifique, qui sont parfois « intéressés » dans le mauvais sens du terme,</a:t>
            </a:r>
          </a:p>
          <a:p>
            <a:r>
              <a:rPr lang="fr-FR" dirty="0" smtClean="0"/>
              <a:t>Renforcer la confiance de la société civile dans la légitimité de ses questionnements sur la science et sur les politiques publiques à l’endroit de la recherche</a:t>
            </a:r>
          </a:p>
          <a:p>
            <a:r>
              <a:rPr lang="fr-FR" dirty="0" smtClean="0"/>
              <a:t>La science en sortira plus pertinente, plus transparente, plus « sociale », mois hypocrite</a:t>
            </a:r>
          </a:p>
          <a:p>
            <a:r>
              <a:rPr lang="fr-FR" dirty="0" smtClean="0"/>
              <a:t>Réveiller le citoyen qui sommeille dans chaque chercheur</a:t>
            </a:r>
            <a:r>
              <a:rPr lang="fr-FR" dirty="0" smtClean="0"/>
              <a:t>…</a:t>
            </a:r>
          </a:p>
          <a:p>
            <a:r>
              <a:rPr lang="fr-FR" dirty="0" smtClean="0"/>
              <a:t>Réintroduire les valeurs à leur place réelle dans la science</a:t>
            </a:r>
          </a:p>
          <a:p>
            <a:r>
              <a:rPr lang="fr-FR" dirty="0" smtClean="0"/>
              <a:t>Le Bar des sciences de ce </a:t>
            </a:r>
            <a:r>
              <a:rPr lang="fr-FR" err="1" smtClean="0"/>
              <a:t>soir</a:t>
            </a:r>
            <a:r>
              <a:rPr lang="fr-FR" smtClean="0"/>
              <a:t>: une </a:t>
            </a:r>
            <a:r>
              <a:rPr lang="fr-FR" dirty="0" smtClean="0"/>
              <a:t>ébauche d’un tel espace!!</a:t>
            </a: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re 1"/>
          <p:cNvSpPr>
            <a:spLocks noGrp="1"/>
          </p:cNvSpPr>
          <p:nvPr>
            <p:ph type="title"/>
          </p:nvPr>
        </p:nvSpPr>
        <p:spPr/>
        <p:txBody>
          <a:bodyPr/>
          <a:lstStyle/>
          <a:p>
            <a:pPr eaLnBrk="1" hangingPunct="1"/>
            <a:r>
              <a:rPr lang="fr-FR" dirty="0" smtClean="0"/>
              <a:t>Nouvelle démocratie scientifique</a:t>
            </a:r>
          </a:p>
        </p:txBody>
      </p:sp>
      <p:sp>
        <p:nvSpPr>
          <p:cNvPr id="3" name="Espace réservé du contenu 2"/>
          <p:cNvSpPr>
            <a:spLocks noGrp="1"/>
          </p:cNvSpPr>
          <p:nvPr>
            <p:ph sz="quarter" idx="1"/>
          </p:nvPr>
        </p:nvSpPr>
        <p:spPr>
          <a:xfrm>
            <a:off x="304800" y="1417638"/>
            <a:ext cx="8382000" cy="4708525"/>
          </a:xfrm>
        </p:spPr>
        <p:txBody>
          <a:bodyPr>
            <a:normAutofit fontScale="92500" lnSpcReduction="10000"/>
          </a:bodyPr>
          <a:lstStyle/>
          <a:p>
            <a:pPr marL="274320" indent="-274320" eaLnBrk="1" fontAlgn="auto" hangingPunct="1">
              <a:spcBef>
                <a:spcPts val="580"/>
              </a:spcBef>
              <a:spcAft>
                <a:spcPts val="0"/>
              </a:spcAft>
              <a:buFont typeface="Arial"/>
              <a:buChar char="•"/>
              <a:defRPr/>
            </a:pPr>
            <a:r>
              <a:rPr lang="fr-FR" sz="2000" dirty="0" smtClean="0">
                <a:ea typeface="+mn-ea"/>
                <a:cs typeface="+mn-cs"/>
              </a:rPr>
              <a:t>États contemporains: Volonté politique accrue d’impliquer des citoyens non experts dans la réflexion sur les développements de la science (méfiance, crises, société du risque, souci pour l’environnement, etc.). Leur finalité: rétablir la confiance des citoyens dans la science.</a:t>
            </a:r>
          </a:p>
          <a:p>
            <a:pPr marL="274320" indent="-274320" eaLnBrk="1" fontAlgn="auto" hangingPunct="1">
              <a:spcBef>
                <a:spcPts val="580"/>
              </a:spcBef>
              <a:spcAft>
                <a:spcPts val="0"/>
              </a:spcAft>
              <a:buFont typeface="Arial"/>
              <a:buChar char="•"/>
              <a:defRPr/>
            </a:pPr>
            <a:r>
              <a:rPr lang="fr-FR" sz="2000" dirty="0" smtClean="0">
                <a:ea typeface="+mn-ea"/>
                <a:cs typeface="+mn-cs"/>
              </a:rPr>
              <a:t>Comment faire? La « difficulté centrale » (pour les organisateurs) est la compétence des citoyens « profanes ». Comment peuvent-ils dialoguer avec les experts scientifiques?</a:t>
            </a:r>
          </a:p>
          <a:p>
            <a:pPr marL="274320" indent="-274320" eaLnBrk="1" fontAlgn="auto" hangingPunct="1">
              <a:spcBef>
                <a:spcPts val="580"/>
              </a:spcBef>
              <a:spcAft>
                <a:spcPts val="0"/>
              </a:spcAft>
              <a:buFont typeface="Arial"/>
              <a:buChar char="•"/>
              <a:defRPr/>
            </a:pPr>
            <a:r>
              <a:rPr lang="fr-FR" sz="2000" dirty="0" smtClean="0">
                <a:ea typeface="+mn-ea"/>
                <a:cs typeface="+mn-cs"/>
              </a:rPr>
              <a:t>Des expériences passionnantes, mais critiquables (</a:t>
            </a:r>
            <a:r>
              <a:rPr lang="fr-FR" sz="1600" dirty="0" smtClean="0">
                <a:ea typeface="+mn-ea"/>
                <a:cs typeface="+mn-cs"/>
              </a:rPr>
              <a:t>Conférences de consensus/citoyens, jury de citoyens (NICE, OGM), Panel de citoyens (Meetings of </a:t>
            </a:r>
            <a:r>
              <a:rPr lang="fr-FR" sz="1600" dirty="0" err="1" smtClean="0">
                <a:ea typeface="+mn-ea"/>
                <a:cs typeface="+mn-cs"/>
              </a:rPr>
              <a:t>minds</a:t>
            </a:r>
            <a:r>
              <a:rPr lang="fr-FR" sz="1600" dirty="0" smtClean="0">
                <a:ea typeface="+mn-ea"/>
                <a:cs typeface="+mn-cs"/>
              </a:rPr>
              <a:t>) – obsession de la neutralité de citoyens représentatifs (comme si la science et les experts étaient neutres!)</a:t>
            </a:r>
          </a:p>
          <a:p>
            <a:pPr marL="274320" indent="-274320" eaLnBrk="1" fontAlgn="auto" hangingPunct="1">
              <a:spcBef>
                <a:spcPts val="580"/>
              </a:spcBef>
              <a:spcAft>
                <a:spcPts val="0"/>
              </a:spcAft>
              <a:buFont typeface="Arial"/>
              <a:buChar char="•"/>
              <a:defRPr/>
            </a:pPr>
            <a:r>
              <a:rPr lang="fr-CA" sz="2000" dirty="0" smtClean="0">
                <a:ea typeface="+mn-ea"/>
                <a:cs typeface="+mn-cs"/>
              </a:rPr>
              <a:t>Point commun</a:t>
            </a:r>
            <a:r>
              <a:rPr lang="fr-FR" sz="2000" dirty="0" smtClean="0">
                <a:ea typeface="+mn-ea"/>
                <a:cs typeface="+mn-cs"/>
              </a:rPr>
              <a:t>: efforts pour amener les citoyens au niveau de connaissance des experts… au lieu de faire l’inverse!</a:t>
            </a:r>
          </a:p>
          <a:p>
            <a:pPr marL="274320" indent="-274320" eaLnBrk="1" fontAlgn="auto" hangingPunct="1">
              <a:spcBef>
                <a:spcPts val="580"/>
              </a:spcBef>
              <a:spcAft>
                <a:spcPts val="0"/>
              </a:spcAft>
              <a:buFont typeface="Arial"/>
              <a:buChar char="•"/>
              <a:defRPr/>
            </a:pPr>
            <a:r>
              <a:rPr lang="fr-FR" sz="2000" dirty="0" smtClean="0">
                <a:ea typeface="+mn-ea"/>
                <a:cs typeface="+mn-cs"/>
              </a:rPr>
              <a:t>Analyse critique: des consultations qui servent avant tout à informer sur les développements de la science privilégiés par l’État et à faire valider les choix de l’État et des experts; à tester l’acceptabilité des innovations par les citoyens.</a:t>
            </a:r>
          </a:p>
          <a:p>
            <a:pPr marL="274320" indent="-274320" eaLnBrk="1" fontAlgn="auto" hangingPunct="1">
              <a:spcBef>
                <a:spcPts val="580"/>
              </a:spcBef>
              <a:spcAft>
                <a:spcPts val="0"/>
              </a:spcAft>
              <a:buFont typeface="Arial"/>
              <a:buChar char="•"/>
              <a:defRPr/>
            </a:pPr>
            <a:r>
              <a:rPr lang="fr-FR" sz="2000" dirty="0" smtClean="0">
                <a:ea typeface="+mn-ea"/>
                <a:cs typeface="+mn-cs"/>
              </a:rPr>
              <a:t>Un autre type de projet: les boutiques de sciences.</a:t>
            </a:r>
          </a:p>
          <a:p>
            <a:pPr marL="274320" indent="-274320" eaLnBrk="1" fontAlgn="auto" hangingPunct="1">
              <a:spcBef>
                <a:spcPts val="580"/>
              </a:spcBef>
              <a:spcAft>
                <a:spcPts val="0"/>
              </a:spcAft>
              <a:buFont typeface="Arial"/>
              <a:buChar char="•"/>
              <a:defRPr/>
            </a:pPr>
            <a:r>
              <a:rPr lang="fr-FR" sz="2000" dirty="0" smtClean="0">
                <a:ea typeface="+mn-ea"/>
                <a:cs typeface="+mn-cs"/>
              </a:rPr>
              <a:t>D’autres promoteurs : des ONG qui essaient de mener des consultations plus radicales: </a:t>
            </a:r>
            <a:r>
              <a:rPr lang="fr-FR" sz="2000" dirty="0" err="1" smtClean="0">
                <a:ea typeface="+mn-ea"/>
                <a:cs typeface="+mn-cs"/>
              </a:rPr>
              <a:t>Vivagora</a:t>
            </a:r>
            <a:r>
              <a:rPr lang="fr-FR" sz="2000" dirty="0" smtClean="0">
                <a:ea typeface="+mn-ea"/>
                <a:cs typeface="+mn-cs"/>
              </a:rPr>
              <a:t>, </a:t>
            </a:r>
            <a:r>
              <a:rPr lang="fr-FR" sz="2000" dirty="0" smtClean="0">
                <a:ea typeface="+mn-ea"/>
                <a:cs typeface="+mn-cs"/>
                <a:hlinkClick r:id="rId3"/>
              </a:rPr>
              <a:t>Fondation sciences citoyennes</a:t>
            </a:r>
            <a:r>
              <a:rPr lang="fr-FR" sz="2000" dirty="0" smtClean="0">
                <a:ea typeface="+mn-ea"/>
                <a:cs typeface="+mn-cs"/>
              </a:rPr>
              <a:t>, par exemple.</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Défi crucial</a:t>
            </a:r>
            <a:endParaRPr lang="fr-FR" dirty="0"/>
          </a:p>
        </p:txBody>
      </p:sp>
      <p:sp>
        <p:nvSpPr>
          <p:cNvPr id="3" name="Espace réservé du contenu 2"/>
          <p:cNvSpPr>
            <a:spLocks noGrp="1"/>
          </p:cNvSpPr>
          <p:nvPr>
            <p:ph sz="quarter" idx="1"/>
          </p:nvPr>
        </p:nvSpPr>
        <p:spPr/>
        <p:txBody>
          <a:bodyPr/>
          <a:lstStyle/>
          <a:p>
            <a:r>
              <a:rPr lang="fr-FR" dirty="0" smtClean="0"/>
              <a:t>La marchandisation de la connaissance entraîne une présence accrue de l’industrie et du marché dans la recherche scientifique</a:t>
            </a:r>
          </a:p>
          <a:p>
            <a:r>
              <a:rPr lang="fr-FR" dirty="0" smtClean="0"/>
              <a:t>Science citoyenne pour lutter contre ce phénomène : vigilance, surveillance</a:t>
            </a:r>
          </a:p>
          <a:p>
            <a:r>
              <a:rPr lang="fr-FR" dirty="0" smtClean="0"/>
              <a:t>Rôle décisif de l’éthique des sciences et du journalisme scientifique</a:t>
            </a:r>
          </a:p>
          <a:p>
            <a:r>
              <a:rPr lang="fr-FR" dirty="0" smtClean="0"/>
              <a:t>Comment être « critique de science »?</a:t>
            </a:r>
          </a:p>
          <a:p>
            <a:r>
              <a:rPr lang="fr-FR" dirty="0" smtClean="0">
                <a:hlinkClick r:id="rId2"/>
              </a:rPr>
              <a:t>Textes de Jacques </a:t>
            </a:r>
            <a:r>
              <a:rPr lang="fr-FR" dirty="0" err="1" smtClean="0">
                <a:hlinkClick r:id="rId2"/>
              </a:rPr>
              <a:t>Testart</a:t>
            </a:r>
            <a:endParaRPr lang="fr-FR"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transparence</a:t>
            </a:r>
            <a:endParaRPr lang="fr-FR" dirty="0"/>
          </a:p>
        </p:txBody>
      </p:sp>
      <p:sp>
        <p:nvSpPr>
          <p:cNvPr id="3" name="Espace réservé du contenu 2"/>
          <p:cNvSpPr>
            <a:spLocks noGrp="1"/>
          </p:cNvSpPr>
          <p:nvPr>
            <p:ph sz="quarter" idx="1"/>
          </p:nvPr>
        </p:nvSpPr>
        <p:spPr/>
        <p:txBody>
          <a:bodyPr/>
          <a:lstStyle/>
          <a:p>
            <a:r>
              <a:rPr lang="fr-FR" dirty="0" smtClean="0"/>
              <a:t>la participation accrue de citoyens éclairés aux politiques scientifiques et aux processus d'allocation des subventions entraînera une plus grande transparence de la part des institutions scientifiques et universitaires, stimulant ainsi une forme plus soutenue d'éthique des sciences dans la pratique scientifique. </a:t>
            </a: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responsabilisation</a:t>
            </a:r>
            <a:endParaRPr lang="fr-FR" dirty="0"/>
          </a:p>
        </p:txBody>
      </p:sp>
      <p:sp>
        <p:nvSpPr>
          <p:cNvPr id="3" name="Espace réservé du contenu 2"/>
          <p:cNvSpPr>
            <a:spLocks noGrp="1"/>
          </p:cNvSpPr>
          <p:nvPr>
            <p:ph sz="quarter" idx="1"/>
          </p:nvPr>
        </p:nvSpPr>
        <p:spPr/>
        <p:txBody>
          <a:bodyPr/>
          <a:lstStyle/>
          <a:p>
            <a:r>
              <a:rPr lang="fr-FR" dirty="0" smtClean="0"/>
              <a:t>renforcement de la responsabilité sociale des chercheurs les conduit vers une démocratisation de leurs pratiques de recherche, notamment un effort pour mieux communiquer leurs travaux. </a:t>
            </a:r>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D</a:t>
            </a:r>
            <a:r>
              <a:rPr lang="fr-FR" dirty="0" err="1" smtClean="0"/>
              <a:t>émocratie</a:t>
            </a:r>
            <a:r>
              <a:rPr lang="fr-FR" dirty="0" smtClean="0"/>
              <a:t>: une question d’éthique</a:t>
            </a:r>
            <a:endParaRPr lang="fr-FR" dirty="0"/>
          </a:p>
        </p:txBody>
      </p:sp>
      <p:sp>
        <p:nvSpPr>
          <p:cNvPr id="3" name="Espace réservé du contenu 2"/>
          <p:cNvSpPr>
            <a:spLocks noGrp="1"/>
          </p:cNvSpPr>
          <p:nvPr>
            <p:ph sz="quarter" idx="1"/>
          </p:nvPr>
        </p:nvSpPr>
        <p:spPr/>
        <p:txBody>
          <a:bodyPr/>
          <a:lstStyle/>
          <a:p>
            <a:r>
              <a:rPr lang="fr-FR" dirty="0" smtClean="0"/>
              <a:t>démocratisation de la science est en elle-même un enjeu d'éthique des sciences, d'éthique publique des sciences.</a:t>
            </a:r>
            <a:endParaRPr lang="fr-CA" dirty="0" smtClean="0"/>
          </a:p>
          <a:p>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sz="quarter" idx="1"/>
          </p:nvPr>
        </p:nvSpPr>
        <p:spPr/>
        <p:txBody>
          <a:bodyPr/>
          <a:lstStyle/>
          <a:p>
            <a:r>
              <a:rPr lang="fr-FR" dirty="0" smtClean="0"/>
              <a:t>Le but de la SRRI est de « valoriser l’innovation, augmenter le nombre d’entreprises qui investissent dans l’innovation et améliorer l’efficacité de ces corridors où une avancée scientifique se transforme en produits commercialisables, en emplois et en richesse nouvelle » (</a:t>
            </a:r>
            <a:r>
              <a:rPr lang="fr-FR" i="1" dirty="0" smtClean="0"/>
              <a:t>Stratégie québécoise de la recherche et de l’innovation</a:t>
            </a:r>
            <a:r>
              <a:rPr lang="fr-FR" dirty="0" smtClean="0"/>
              <a:t> : 5)</a:t>
            </a:r>
            <a:r>
              <a:rPr lang="fr-CA" dirty="0" smtClean="0"/>
              <a:t> </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But de la présentation</a:t>
            </a:r>
            <a:endParaRPr lang="fr-FR" dirty="0"/>
          </a:p>
        </p:txBody>
      </p:sp>
      <p:sp>
        <p:nvSpPr>
          <p:cNvPr id="3" name="Espace réservé du contenu 2"/>
          <p:cNvSpPr>
            <a:spLocks noGrp="1"/>
          </p:cNvSpPr>
          <p:nvPr>
            <p:ph sz="quarter" idx="1"/>
          </p:nvPr>
        </p:nvSpPr>
        <p:spPr/>
        <p:txBody>
          <a:bodyPr/>
          <a:lstStyle/>
          <a:p>
            <a:r>
              <a:rPr lang="fr-FR" dirty="0" smtClean="0"/>
              <a:t>Nommer de manière plus claire quelques liens majeurs entre la question de l’éthique des sciences (et les recherches à ce sujet) et la démocratie scientifique (et les recherches à ce sujet)</a:t>
            </a:r>
          </a:p>
          <a:p>
            <a:r>
              <a:rPr lang="fr-FR" dirty="0" smtClean="0"/>
              <a:t>Un livre essentiel pour comprendre les sciences, leurs enjeux éthiques, politiques, économiques, épistémologiques, etc.: Jean-Jacques Salomon, Les scientifiques entre pouvoir et savoir. Paris, Albin Michel 2006.</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t>
            </a:r>
            <a:r>
              <a:rPr lang="fr-FR" dirty="0" smtClean="0"/>
              <a:t>’éthique des sciences</a:t>
            </a:r>
            <a:endParaRPr lang="fr-FR" dirty="0"/>
          </a:p>
        </p:txBody>
      </p:sp>
      <p:sp>
        <p:nvSpPr>
          <p:cNvPr id="3" name="Espace réservé du contenu 2"/>
          <p:cNvSpPr>
            <a:spLocks noGrp="1"/>
          </p:cNvSpPr>
          <p:nvPr>
            <p:ph sz="quarter" idx="1"/>
          </p:nvPr>
        </p:nvSpPr>
        <p:spPr/>
        <p:txBody>
          <a:bodyPr>
            <a:normAutofit fontScale="85000" lnSpcReduction="20000"/>
          </a:bodyPr>
          <a:lstStyle/>
          <a:p>
            <a:r>
              <a:rPr lang="fr-FR" dirty="0" smtClean="0"/>
              <a:t>3 domaines</a:t>
            </a:r>
          </a:p>
          <a:p>
            <a:pPr lvl="1"/>
            <a:r>
              <a:rPr lang="fr-FR" dirty="0" smtClean="0"/>
              <a:t>L</a:t>
            </a:r>
            <a:r>
              <a:rPr lang="fr-FR" dirty="0" smtClean="0"/>
              <a:t>’éthique de la recherche avec des participants humains. La recherche porte sur les comités d’éthique de la recherche, le processus de consentement, etc.</a:t>
            </a:r>
          </a:p>
          <a:p>
            <a:pPr lvl="1"/>
            <a:r>
              <a:rPr lang="fr-FR" dirty="0" smtClean="0"/>
              <a:t>L’intégrité en recherche (ou intégrité scientifique, éthique de la recherche fondamentale). La recherche porte surtout sur les manquements: fraude, plagiat, falsification de données, corruption, conflits d’intér</a:t>
            </a:r>
            <a:r>
              <a:rPr lang="fr-FR" dirty="0" smtClean="0"/>
              <a:t>êts, etc.</a:t>
            </a:r>
          </a:p>
          <a:p>
            <a:pPr lvl="1"/>
            <a:r>
              <a:rPr lang="fr-FR" dirty="0" smtClean="0"/>
              <a:t>La responsabilité sociale des chercheurs </a:t>
            </a:r>
            <a:r>
              <a:rPr lang="fr-FR" dirty="0" smtClean="0"/>
              <a:t>–</a:t>
            </a:r>
            <a:r>
              <a:rPr lang="fr-FR" dirty="0" smtClean="0"/>
              <a:t> le souci des conséquences des travaux scientifiques. La recherche s’éloigne un peu du métier</a:t>
            </a:r>
            <a:r>
              <a:rPr lang="fr-FR" dirty="0" smtClean="0"/>
              <a:t> de chercheur et traite plus de la science comme institution. Dans ma thèse, j’ai réfléchi sur le lien entre cette responsabilité et l’écriture scientifique en anthropologie.</a:t>
            </a:r>
          </a:p>
          <a:p>
            <a:r>
              <a:rPr lang="fr-FR" dirty="0" smtClean="0"/>
              <a:t>En somme: un domaine qui s’intéresse à quelques facette du métier de chercheur et à ses modes de régulation, notamment les politiques publiques gouvernementales ou locales (dans les universités)</a:t>
            </a:r>
          </a:p>
          <a:p>
            <a:r>
              <a:rPr lang="fr-FR" dirty="0" smtClean="0"/>
              <a:t>La société civile et la démocratie participative, scientifique ou non, sont absentes de cette problématique.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démocratie scientifique</a:t>
            </a:r>
            <a:endParaRPr lang="fr-FR" dirty="0"/>
          </a:p>
        </p:txBody>
      </p:sp>
      <p:sp>
        <p:nvSpPr>
          <p:cNvPr id="3" name="Espace réservé du contenu 2"/>
          <p:cNvSpPr>
            <a:spLocks noGrp="1"/>
          </p:cNvSpPr>
          <p:nvPr>
            <p:ph sz="quarter" idx="1"/>
          </p:nvPr>
        </p:nvSpPr>
        <p:spPr/>
        <p:txBody>
          <a:bodyPr>
            <a:normAutofit fontScale="92500" lnSpcReduction="10000"/>
          </a:bodyPr>
          <a:lstStyle/>
          <a:p>
            <a:r>
              <a:rPr lang="fr-FR" dirty="0" smtClean="0"/>
              <a:t>Très étudiée par les Social </a:t>
            </a:r>
            <a:r>
              <a:rPr lang="fr-FR" dirty="0" err="1" smtClean="0"/>
              <a:t>Studies</a:t>
            </a:r>
            <a:r>
              <a:rPr lang="fr-FR" dirty="0" smtClean="0"/>
              <a:t> of Science </a:t>
            </a:r>
            <a:r>
              <a:rPr lang="fr-FR" dirty="0" smtClean="0"/>
              <a:t>–</a:t>
            </a:r>
            <a:r>
              <a:rPr lang="fr-FR" dirty="0" smtClean="0"/>
              <a:t> Bruno </a:t>
            </a:r>
            <a:r>
              <a:rPr lang="fr-FR" dirty="0" err="1" smtClean="0"/>
              <a:t>Latour</a:t>
            </a:r>
            <a:r>
              <a:rPr lang="fr-FR" dirty="0" smtClean="0"/>
              <a:t>, Michel </a:t>
            </a:r>
            <a:r>
              <a:rPr lang="fr-FR" dirty="0" err="1" smtClean="0"/>
              <a:t>Callon</a:t>
            </a:r>
            <a:r>
              <a:rPr lang="fr-FR" dirty="0" smtClean="0"/>
              <a:t>, etc. qui en sont aussi des acteurs</a:t>
            </a:r>
          </a:p>
          <a:p>
            <a:r>
              <a:rPr lang="fr-FR" dirty="0" smtClean="0"/>
              <a:t>Il ne s’agit pas de vulgarisation scientifique, mais de mise en débat de la science qui intègre des </a:t>
            </a:r>
            <a:r>
              <a:rPr lang="fr-FR" dirty="0" err="1" smtClean="0"/>
              <a:t>non-scientifiques</a:t>
            </a:r>
            <a:r>
              <a:rPr lang="fr-FR" dirty="0" smtClean="0"/>
              <a:t>: les murs de la forteresse s’ouvrent</a:t>
            </a:r>
            <a:r>
              <a:rPr lang="fr-FR" dirty="0" smtClean="0"/>
              <a:t>…</a:t>
            </a:r>
          </a:p>
          <a:p>
            <a:r>
              <a:rPr lang="fr-FR" dirty="0" smtClean="0"/>
              <a:t>Des expériences délibératives (jurys de citoyens), des bars des sciences, des fondations dans la société civile, des activités de formation, des consultations en ligne, </a:t>
            </a:r>
            <a:r>
              <a:rPr lang="fr-FR" dirty="0" err="1" smtClean="0"/>
              <a:t>etc</a:t>
            </a:r>
            <a:endParaRPr lang="fr-FR" dirty="0" smtClean="0"/>
          </a:p>
          <a:p>
            <a:r>
              <a:rPr lang="fr-FR" dirty="0" smtClean="0"/>
              <a:t>La recherche étudie le processus de mise en </a:t>
            </a:r>
            <a:r>
              <a:rPr lang="fr-FR" dirty="0" err="1" smtClean="0"/>
              <a:t>oeuvre</a:t>
            </a:r>
            <a:r>
              <a:rPr lang="fr-FR" dirty="0" smtClean="0"/>
              <a:t> et  l’impact de ces pratiques de démocratie scientifique</a:t>
            </a:r>
          </a:p>
          <a:p>
            <a:r>
              <a:rPr lang="fr-FR" dirty="0" smtClean="0"/>
              <a:t>Les seules questions éthiques: enjeux éthiques globaux. Pas de mention de l’éthique des chercheurs.</a:t>
            </a:r>
          </a:p>
          <a:p>
            <a:pPr lvl="1"/>
            <a:endParaRPr lang="fr-FR"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Ce que fait la démocratie scientifique</a:t>
            </a:r>
            <a:endParaRPr lang="fr-FR" dirty="0"/>
          </a:p>
        </p:txBody>
      </p:sp>
      <p:sp>
        <p:nvSpPr>
          <p:cNvPr id="3" name="Espace réservé du contenu 2"/>
          <p:cNvSpPr>
            <a:spLocks noGrp="1"/>
          </p:cNvSpPr>
          <p:nvPr>
            <p:ph sz="quarter" idx="1"/>
          </p:nvPr>
        </p:nvSpPr>
        <p:spPr/>
        <p:txBody>
          <a:bodyPr>
            <a:normAutofit fontScale="92500" lnSpcReduction="10000"/>
          </a:bodyPr>
          <a:lstStyle/>
          <a:p>
            <a:pPr marL="274320" lvl="1" indent="-274320">
              <a:spcBef>
                <a:spcPts val="580"/>
              </a:spcBef>
              <a:buClr>
                <a:schemeClr val="accent1"/>
              </a:buClr>
            </a:pPr>
            <a:r>
              <a:rPr lang="fr-FR" dirty="0" smtClean="0"/>
              <a:t>Conteste et compense l’absence structurelle </a:t>
            </a:r>
            <a:r>
              <a:rPr lang="fr-FR" dirty="0" smtClean="0"/>
              <a:t>des citoyens dans des décisions qui ont un impact sur </a:t>
            </a:r>
            <a:r>
              <a:rPr lang="fr-FR" dirty="0" smtClean="0"/>
              <a:t>eux. notamment </a:t>
            </a:r>
            <a:r>
              <a:rPr lang="fr-FR" dirty="0" smtClean="0"/>
              <a:t>le développement de certains projets </a:t>
            </a:r>
            <a:r>
              <a:rPr lang="fr-FR" dirty="0" smtClean="0"/>
              <a:t>scientifiques. Citation de David Suzuki: </a:t>
            </a:r>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r>
              <a:rPr lang="fr-FR" dirty="0" smtClean="0"/>
              <a:t>Mais ce faisant, elle informe </a:t>
            </a:r>
            <a:r>
              <a:rPr lang="fr-FR" dirty="0" smtClean="0"/>
              <a:t>les pouvoirs publics et privés sur ce qui faciliterait l’acceptation de certaines innovations</a:t>
            </a:r>
            <a:r>
              <a:rPr lang="fr-FR" dirty="0" smtClean="0"/>
              <a:t>…</a:t>
            </a:r>
            <a:endParaRPr lang="fr-FR" dirty="0" smtClean="0"/>
          </a:p>
          <a:p>
            <a:pPr marL="274320" lvl="1" indent="-274320">
              <a:spcBef>
                <a:spcPts val="580"/>
              </a:spcBef>
              <a:buClr>
                <a:schemeClr val="accent1"/>
              </a:buClr>
            </a:pPr>
            <a:endParaRPr lang="fr-FR" dirty="0" smtClean="0"/>
          </a:p>
          <a:p>
            <a:pPr marL="274320" lvl="1" indent="-274320">
              <a:spcBef>
                <a:spcPts val="580"/>
              </a:spcBef>
              <a:buClr>
                <a:schemeClr val="accent1"/>
              </a:buClr>
            </a:pPr>
            <a:endParaRPr lang="fr-FR" dirty="0" smtClean="0"/>
          </a:p>
          <a:p>
            <a:endParaRPr lang="fr-FR" dirty="0"/>
          </a:p>
        </p:txBody>
      </p:sp>
      <p:pic>
        <p:nvPicPr>
          <p:cNvPr id="4" name="Image 3"/>
          <p:cNvPicPr>
            <a:picLocks noChangeAspect="1"/>
          </p:cNvPicPr>
          <p:nvPr/>
        </p:nvPicPr>
        <p:blipFill>
          <a:blip r:embed="rId2"/>
          <a:stretch>
            <a:fillRect/>
          </a:stretch>
        </p:blipFill>
        <p:spPr>
          <a:xfrm>
            <a:off x="1143000" y="2590800"/>
            <a:ext cx="7340600" cy="23876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3 passerelles entre ces deux domaines</a:t>
            </a:r>
            <a:endParaRPr lang="fr-FR" dirty="0"/>
          </a:p>
        </p:txBody>
      </p:sp>
      <p:sp>
        <p:nvSpPr>
          <p:cNvPr id="3" name="Espace réservé du contenu 2"/>
          <p:cNvSpPr>
            <a:spLocks noGrp="1"/>
          </p:cNvSpPr>
          <p:nvPr>
            <p:ph sz="quarter" idx="1"/>
          </p:nvPr>
        </p:nvSpPr>
        <p:spPr/>
        <p:txBody>
          <a:bodyPr/>
          <a:lstStyle/>
          <a:p>
            <a:r>
              <a:rPr lang="fr-FR" dirty="0" smtClean="0"/>
              <a:t>Deux principes démocratiques, essentiels autant à la démocratie représentative que participative, peuvent contribuer à la régulation de l’éthique des sciences </a:t>
            </a:r>
            <a:r>
              <a:rPr lang="fr-FR" dirty="0" smtClean="0"/>
              <a:t>–</a:t>
            </a:r>
            <a:r>
              <a:rPr lang="fr-FR" dirty="0" smtClean="0"/>
              <a:t> éthique des chercheurs.</a:t>
            </a:r>
          </a:p>
          <a:p>
            <a:pPr lvl="1"/>
            <a:r>
              <a:rPr lang="fr-FR" dirty="0" smtClean="0"/>
              <a:t>Accès à l’information</a:t>
            </a:r>
          </a:p>
          <a:p>
            <a:pPr lvl="1"/>
            <a:r>
              <a:rPr lang="fr-FR" dirty="0" smtClean="0"/>
              <a:t>Reddition de comptes (</a:t>
            </a:r>
            <a:r>
              <a:rPr lang="fr-FR" dirty="0" err="1" smtClean="0"/>
              <a:t>accountability</a:t>
            </a:r>
            <a:r>
              <a:rPr lang="fr-FR" dirty="0" smtClean="0"/>
              <a:t>)</a:t>
            </a:r>
          </a:p>
          <a:p>
            <a:r>
              <a:rPr lang="fr-FR" dirty="0" smtClean="0"/>
              <a:t>Un principe éthique peut stimuler la démocratie scientifique</a:t>
            </a:r>
          </a:p>
          <a:p>
            <a:pPr lvl="1"/>
            <a:r>
              <a:rPr lang="fr-FR" dirty="0" smtClean="0"/>
              <a:t>Le débat public sur les valeurs</a:t>
            </a:r>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L’accès à l’information: vers une science publique ouverte</a:t>
            </a:r>
            <a:endParaRPr lang="fr-FR" dirty="0"/>
          </a:p>
        </p:txBody>
      </p:sp>
      <p:sp>
        <p:nvSpPr>
          <p:cNvPr id="3" name="Espace réservé du contenu 2"/>
          <p:cNvSpPr>
            <a:spLocks noGrp="1"/>
          </p:cNvSpPr>
          <p:nvPr>
            <p:ph sz="quarter" idx="1"/>
          </p:nvPr>
        </p:nvSpPr>
        <p:spPr/>
        <p:txBody>
          <a:bodyPr>
            <a:normAutofit lnSpcReduction="10000"/>
          </a:bodyPr>
          <a:lstStyle/>
          <a:p>
            <a:r>
              <a:rPr lang="fr-FR" dirty="0" smtClean="0"/>
              <a:t>Aller plus loin que les déclarations d’intér</a:t>
            </a:r>
            <a:r>
              <a:rPr lang="fr-FR" dirty="0" smtClean="0"/>
              <a:t>êts des chercheurs biomédicaux</a:t>
            </a:r>
          </a:p>
          <a:p>
            <a:r>
              <a:rPr lang="fr-FR" dirty="0" smtClean="0"/>
              <a:t>Rendre tous les documents, y compris les données, issus de la recherche publique accessibles à l’ensemble de la société. Mettre l’appareil d’État au service de ce projet, au lieu qu’il soutienne les intérêts privés de l’industrie en protégeant les secrets industriels.</a:t>
            </a:r>
          </a:p>
          <a:p>
            <a:pPr lvl="1"/>
            <a:r>
              <a:rPr lang="fr-FR" dirty="0" smtClean="0"/>
              <a:t>A</a:t>
            </a:r>
            <a:r>
              <a:rPr lang="fr-FR" dirty="0" err="1" smtClean="0"/>
              <a:t>ccès</a:t>
            </a:r>
            <a:r>
              <a:rPr lang="fr-FR" dirty="0" smtClean="0"/>
              <a:t> aux </a:t>
            </a:r>
            <a:r>
              <a:rPr lang="fr-FR" dirty="0" err="1" smtClean="0"/>
              <a:t>pv</a:t>
            </a:r>
            <a:r>
              <a:rPr lang="fr-FR" dirty="0" smtClean="0"/>
              <a:t> des comités d’éthique</a:t>
            </a:r>
          </a:p>
          <a:p>
            <a:pPr lvl="1"/>
            <a:r>
              <a:rPr lang="fr-FR" dirty="0" smtClean="0"/>
              <a:t>Accès en ligne aux évaluations des articles</a:t>
            </a:r>
          </a:p>
          <a:p>
            <a:r>
              <a:rPr lang="fr-FR" dirty="0" smtClean="0"/>
              <a:t>Plus de transparence empêchera des collusions trop faciles; intéressera les citoyens</a:t>
            </a: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La reddition de comptes</a:t>
            </a:r>
            <a:endParaRPr lang="fr-FR" dirty="0"/>
          </a:p>
        </p:txBody>
      </p:sp>
      <p:sp>
        <p:nvSpPr>
          <p:cNvPr id="3" name="Espace réservé du contenu 2"/>
          <p:cNvSpPr>
            <a:spLocks noGrp="1"/>
          </p:cNvSpPr>
          <p:nvPr>
            <p:ph sz="quarter" idx="1"/>
          </p:nvPr>
        </p:nvSpPr>
        <p:spPr/>
        <p:txBody>
          <a:bodyPr>
            <a:normAutofit fontScale="92500" lnSpcReduction="10000"/>
          </a:bodyPr>
          <a:lstStyle/>
          <a:p>
            <a:r>
              <a:rPr lang="fr-FR" dirty="0" smtClean="0"/>
              <a:t>Pas une forme de contr</a:t>
            </a:r>
            <a:r>
              <a:rPr lang="fr-FR" dirty="0" smtClean="0"/>
              <a:t>ôle ou de censure si elle est faite pour le public et non pour l’administration financière seulement</a:t>
            </a:r>
            <a:endParaRPr lang="fr-FR" dirty="0" smtClean="0"/>
          </a:p>
          <a:p>
            <a:r>
              <a:rPr lang="fr-FR" dirty="0" smtClean="0"/>
              <a:t>Une information publique donnée par les scientifiques sur ce qu’ils font avec les ressources publiques </a:t>
            </a:r>
            <a:r>
              <a:rPr lang="fr-FR" dirty="0" smtClean="0"/>
              <a:t>–</a:t>
            </a:r>
            <a:r>
              <a:rPr lang="fr-FR" dirty="0" smtClean="0"/>
              <a:t> en dehors de la publication de certains textes hermétiques</a:t>
            </a:r>
          </a:p>
          <a:p>
            <a:r>
              <a:rPr lang="fr-FR" dirty="0" smtClean="0"/>
              <a:t>Accompagnée d’une information raisonnée qui explique pourquoi ils font ce qu’ils font en utilisant telle démarche.</a:t>
            </a:r>
          </a:p>
          <a:p>
            <a:r>
              <a:rPr lang="fr-FR" dirty="0" smtClean="0"/>
              <a:t>Un espace de réflexivité propice à la réflexion éthique pour des équipes de recherche</a:t>
            </a:r>
          </a:p>
          <a:p>
            <a:r>
              <a:rPr lang="fr-FR" dirty="0" smtClean="0"/>
              <a:t>Une source intéressante d’information sur la pratique de la science pour les citoyens </a:t>
            </a:r>
            <a:r>
              <a:rPr lang="fr-FR" dirty="0" smtClean="0"/>
              <a:t>–</a:t>
            </a:r>
            <a:r>
              <a:rPr lang="fr-FR" dirty="0" smtClean="0"/>
              <a:t> qui pourront </a:t>
            </a:r>
            <a:r>
              <a:rPr lang="fr-FR" dirty="0" smtClean="0"/>
              <a:t>être encouragés ainsi à participer à la démocratie scientifique</a:t>
            </a:r>
            <a:endParaRPr lang="fr-FR" dirty="0" smtClean="0"/>
          </a:p>
          <a:p>
            <a:endParaRPr lang="fr-FR" dirty="0" smtClean="0"/>
          </a:p>
          <a:p>
            <a:endParaRPr lang="fr-FR"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débat public sur les valeurs</a:t>
            </a:r>
            <a:endParaRPr lang="fr-FR" dirty="0"/>
          </a:p>
        </p:txBody>
      </p:sp>
      <p:sp>
        <p:nvSpPr>
          <p:cNvPr id="3" name="Espace réservé du contenu 2"/>
          <p:cNvSpPr>
            <a:spLocks noGrp="1"/>
          </p:cNvSpPr>
          <p:nvPr>
            <p:ph sz="quarter" idx="1"/>
          </p:nvPr>
        </p:nvSpPr>
        <p:spPr/>
        <p:txBody>
          <a:bodyPr>
            <a:normAutofit fontScale="85000" lnSpcReduction="10000"/>
          </a:bodyPr>
          <a:lstStyle/>
          <a:p>
            <a:r>
              <a:rPr lang="fr-FR" dirty="0" smtClean="0"/>
              <a:t>Michel Foucault: Qu’est-ce que l’éthique, sinon la pratique réfléchie de la liberté? = que voulons-nous faire de notre liberté? Quelle forme de vie privilégions-nous </a:t>
            </a:r>
            <a:r>
              <a:rPr lang="fr-FR" dirty="0" smtClean="0"/>
              <a:t>par notre action, par nos choix?</a:t>
            </a:r>
          </a:p>
          <a:p>
            <a:r>
              <a:rPr lang="fr-FR" dirty="0" smtClean="0"/>
              <a:t>Les politiques publiques devraient exprimer les valeurs privilégiées par une communauté politique. Cette éthique publique est au </a:t>
            </a:r>
            <a:r>
              <a:rPr lang="fr-FR" dirty="0" err="1" smtClean="0"/>
              <a:t>coeur</a:t>
            </a:r>
            <a:r>
              <a:rPr lang="fr-FR" dirty="0" smtClean="0"/>
              <a:t> de chaque élection.</a:t>
            </a:r>
          </a:p>
          <a:p>
            <a:r>
              <a:rPr lang="fr-FR" dirty="0" smtClean="0"/>
              <a:t>PB: les politiques publiques scientifiques ne sont jamais débattues. Qui </a:t>
            </a:r>
            <a:r>
              <a:rPr lang="fr-FR" dirty="0" err="1" smtClean="0"/>
              <a:t>conna</a:t>
            </a:r>
            <a:r>
              <a:rPr lang="fr-FR" dirty="0" err="1" smtClean="0"/>
              <a:t>î</a:t>
            </a:r>
            <a:r>
              <a:rPr lang="fr-FR" dirty="0" smtClean="0"/>
              <a:t>t la SQRI? Elle dit ceci: </a:t>
            </a:r>
            <a:r>
              <a:rPr lang="fr-FR" dirty="0" smtClean="0"/>
              <a:t>il faut«</a:t>
            </a:r>
            <a:r>
              <a:rPr lang="fr-FR" dirty="0" smtClean="0"/>
              <a:t> valoriser l’innovation, augmenter le nombre d’entreprises qui investissent dans l’innovation et améliorer l’efficacité de ces corridors où une avancée scientifique se transforme en produits commercialisables, en emplois et en richesse nouvelle » (</a:t>
            </a:r>
            <a:r>
              <a:rPr lang="fr-FR" i="1" dirty="0" smtClean="0"/>
              <a:t>Stratégie québécoise de la recherche et de l’innovation</a:t>
            </a:r>
            <a:r>
              <a:rPr lang="fr-FR" dirty="0" smtClean="0"/>
              <a:t> : 5</a:t>
            </a:r>
            <a:r>
              <a:rPr lang="fr-FR" dirty="0" smtClean="0"/>
              <a:t>)</a:t>
            </a:r>
            <a:endParaRPr lang="fr-CA" dirty="0" smtClean="0"/>
          </a:p>
          <a:p>
            <a:r>
              <a:rPr lang="fr-CA" dirty="0" smtClean="0"/>
              <a:t>Qui veut de cette science-là qui encourage le capitalisme financier et la surconsommation?</a:t>
            </a:r>
            <a:endParaRPr lang="fr-FR" dirty="0" smtClean="0"/>
          </a:p>
          <a:p>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s consultations publiqu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Équité">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Équité">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Les consultations publiques.thmx</Template>
  <TotalTime>1060</TotalTime>
  <Words>1441</Words>
  <Application>Microsoft Macintosh PowerPoint</Application>
  <PresentationFormat>Présentation à l'écran (4:3)</PresentationFormat>
  <Paragraphs>83</Paragraphs>
  <Slides>16</Slides>
  <Notes>1</Notes>
  <HiddenSlides>0</HiddenSlides>
  <MMClips>0</MMClips>
  <ScaleCrop>false</ScaleCrop>
  <HeadingPairs>
    <vt:vector size="4" baseType="variant">
      <vt:variant>
        <vt:lpstr>Modèle de conception</vt:lpstr>
      </vt:variant>
      <vt:variant>
        <vt:i4>1</vt:i4>
      </vt:variant>
      <vt:variant>
        <vt:lpstr>Titres des diapositives</vt:lpstr>
      </vt:variant>
      <vt:variant>
        <vt:i4>16</vt:i4>
      </vt:variant>
    </vt:vector>
  </HeadingPairs>
  <TitlesOfParts>
    <vt:vector size="17" baseType="lpstr">
      <vt:lpstr>Les consultations publiques</vt:lpstr>
      <vt:lpstr>Éthique des sciences et démocratie scientifique</vt:lpstr>
      <vt:lpstr>But de la présentation</vt:lpstr>
      <vt:lpstr>L’éthique des sciences</vt:lpstr>
      <vt:lpstr>La démocratie scientifique</vt:lpstr>
      <vt:lpstr>Ce que fait la démocratie scientifique</vt:lpstr>
      <vt:lpstr>3 passerelles entre ces deux domaines</vt:lpstr>
      <vt:lpstr>L’accès à l’information: vers une science publique ouverte</vt:lpstr>
      <vt:lpstr>La reddition de comptes</vt:lpstr>
      <vt:lpstr>Le débat public sur les valeurs</vt:lpstr>
      <vt:lpstr>Créer un espace permanent de débat public sur les politiques scientifiques</vt:lpstr>
      <vt:lpstr>Nouvelle démocratie scientifique</vt:lpstr>
      <vt:lpstr>Défi crucial</vt:lpstr>
      <vt:lpstr>transparence</vt:lpstr>
      <vt:lpstr>responsabilisation</vt:lpstr>
      <vt:lpstr>Démocratie: une question d’éthique</vt:lpstr>
      <vt:lpstr>Diapositive 16</vt:lpstr>
    </vt:vector>
  </TitlesOfParts>
  <Company>Université Laval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et citoyens</dc:title>
  <dc:creator>Florence Piron</dc:creator>
  <cp:lastModifiedBy>Florence Piron</cp:lastModifiedBy>
  <cp:revision>7</cp:revision>
  <dcterms:created xsi:type="dcterms:W3CDTF">2011-05-10T11:05:57Z</dcterms:created>
  <dcterms:modified xsi:type="dcterms:W3CDTF">2011-05-10T11:52:47Z</dcterms:modified>
</cp:coreProperties>
</file>